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7" r:id="rId12"/>
    <p:sldId id="278" r:id="rId13"/>
    <p:sldId id="279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89" r:id="rId25"/>
    <p:sldId id="29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EB990-D4E3-4C45-B549-15535163ADFC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69E20-DDDF-499E-9CDC-D692C44E6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968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EB990-D4E3-4C45-B549-15535163ADFC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69E20-DDDF-499E-9CDC-D692C44E6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691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EB990-D4E3-4C45-B549-15535163ADFC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69E20-DDDF-499E-9CDC-D692C44E6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719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EB990-D4E3-4C45-B549-15535163ADFC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69E20-DDDF-499E-9CDC-D692C44E6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710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EB990-D4E3-4C45-B549-15535163ADFC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69E20-DDDF-499E-9CDC-D692C44E6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536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EB990-D4E3-4C45-B549-15535163ADFC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69E20-DDDF-499E-9CDC-D692C44E6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85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EB990-D4E3-4C45-B549-15535163ADFC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69E20-DDDF-499E-9CDC-D692C44E6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800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EB990-D4E3-4C45-B549-15535163ADFC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69E20-DDDF-499E-9CDC-D692C44E6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400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EB990-D4E3-4C45-B549-15535163ADFC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69E20-DDDF-499E-9CDC-D692C44E6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429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EB990-D4E3-4C45-B549-15535163ADFC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69E20-DDDF-499E-9CDC-D692C44E6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759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EB990-D4E3-4C45-B549-15535163ADFC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69E20-DDDF-499E-9CDC-D692C44E6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610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EB990-D4E3-4C45-B549-15535163ADFC}" type="datetimeFigureOut">
              <a:rPr lang="en-US" smtClean="0"/>
              <a:t>2/21/2022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69E20-DDDF-499E-9CDC-D692C44E6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79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Физиолошки и </a:t>
            </a:r>
            <a:r>
              <a:rPr lang="sr-Cyrl-RS" smtClean="0"/>
              <a:t>патолошки пуерпериум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98873" y="5165437"/>
            <a:ext cx="9144000" cy="1655762"/>
          </a:xfrm>
        </p:spPr>
        <p:txBody>
          <a:bodyPr/>
          <a:lstStyle/>
          <a:p>
            <a:pPr algn="just"/>
            <a:r>
              <a:rPr lang="sr-Cyrl-RS" dirty="0" smtClean="0"/>
              <a:t>Др </a:t>
            </a:r>
            <a:r>
              <a:rPr lang="sr-Cyrl-RS" dirty="0" smtClean="0"/>
              <a:t>Драган Лончар</a:t>
            </a:r>
            <a:endParaRPr lang="sr-Cyrl-R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363374" y="5623986"/>
            <a:ext cx="3414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/>
              <a:t>ИАСМ вежба 14. Недеља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63374" y="6211669"/>
            <a:ext cx="5443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/>
              <a:t>ФМН </a:t>
            </a:r>
          </a:p>
          <a:p>
            <a:pPr algn="just"/>
            <a:r>
              <a:rPr lang="sr-Cyrl-RS" dirty="0"/>
              <a:t>Г</a:t>
            </a:r>
            <a:r>
              <a:rPr lang="sr-Cyrl-RS" dirty="0" smtClean="0"/>
              <a:t>12 гинекологија и акушерство-стручна пракса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291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Патолошки пуерпериум- крварење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b="1" dirty="0" smtClean="0"/>
              <a:t>Повреде настале у току порођаја</a:t>
            </a:r>
          </a:p>
          <a:p>
            <a:r>
              <a:rPr lang="sr-Cyrl-RS" dirty="0" smtClean="0"/>
              <a:t>Повреде грлића,вагиналних зидова и перинеума</a:t>
            </a:r>
          </a:p>
          <a:p>
            <a:r>
              <a:rPr lang="sr-Cyrl-RS" dirty="0" smtClean="0"/>
              <a:t>Крварење се зауставља хемостатским шавовима</a:t>
            </a:r>
          </a:p>
          <a:p>
            <a:r>
              <a:rPr lang="sr-Cyrl-RS" b="1" dirty="0" smtClean="0"/>
              <a:t>Заостали део постељице</a:t>
            </a:r>
          </a:p>
          <a:p>
            <a:r>
              <a:rPr lang="sr-Cyrl-RS" dirty="0" smtClean="0"/>
              <a:t>Може бит и узрок у раном а чешће у касном пуерпералном периоду</a:t>
            </a:r>
          </a:p>
          <a:p>
            <a:r>
              <a:rPr lang="sr-Cyrl-RS" dirty="0" smtClean="0"/>
              <a:t>У раном пуерпералном периоду настаје због немогућности контраховања утерусног ткива на месту где је била усађена плацента-решава се ревизијом</a:t>
            </a:r>
          </a:p>
          <a:p>
            <a:r>
              <a:rPr lang="sr-Cyrl-RS" dirty="0" smtClean="0"/>
              <a:t>У раном пуерпеиуму може настати и због заосталих котиледона,тада није обилно крварење, могу се утерусним контракцијама сами избацити или формирати плацентни полип, лечење- ревизија утеротоници и антибиотици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93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Ревизија материчне шупљине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Може бити мануелна- изводи се руком и инструментална-изводи се киретом</a:t>
            </a:r>
          </a:p>
          <a:p>
            <a:r>
              <a:rPr lang="sr-Cyrl-RS" dirty="0" smtClean="0"/>
              <a:t>Индикације су атонично крварење и сумња на заостале делове посељице или споредну постељицу</a:t>
            </a:r>
          </a:p>
          <a:p>
            <a:r>
              <a:rPr lang="sr-Cyrl-RS" dirty="0" smtClean="0"/>
              <a:t>Обавезна је и након употребе фроцепса и унутрашњег окрета, када на материци постоје ожиљци претходних операција и у случају накнадних послепорођајних крварења( тада се због формираног грлића врши киретом)</a:t>
            </a:r>
          </a:p>
        </p:txBody>
      </p:sp>
    </p:spTree>
    <p:extLst>
      <p:ext uri="{BB962C8B-B14F-4D97-AF65-F5344CB8AC3E}">
        <p14:creationId xmlns:p14="http://schemas.microsoft.com/office/powerpoint/2010/main" val="85077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Ревизија материчне шупљине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b="1" dirty="0" smtClean="0"/>
              <a:t>Ручна ревизија</a:t>
            </a:r>
          </a:p>
          <a:p>
            <a:r>
              <a:rPr lang="sr-Cyrl-RS" dirty="0" smtClean="0"/>
              <a:t>Изводи се у интравенској анестезији, мокраћна бешика се претходно катетером испразни</a:t>
            </a:r>
          </a:p>
          <a:p>
            <a:r>
              <a:rPr lang="sr-Cyrl-RS" dirty="0" smtClean="0"/>
              <a:t>Десном руком се улази у кавум а лева рука са предњег трбушног зида потискује матерично дно</a:t>
            </a:r>
          </a:p>
          <a:p>
            <a:r>
              <a:rPr lang="sr-Cyrl-RS" dirty="0" smtClean="0"/>
              <a:t>Рука која је у кавуму покретима гребања одлубљује заостало ткиво, пре него што се извади рука апликују се утеротоници а по завршеној интервенцији и антибиотици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01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Ревизија материчне шупљине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dirty="0" smtClean="0"/>
              <a:t>Инструментална ревизија</a:t>
            </a:r>
          </a:p>
          <a:p>
            <a:r>
              <a:rPr lang="sr-Cyrl-RS" dirty="0" smtClean="0"/>
              <a:t>Врши се после ручне</a:t>
            </a:r>
          </a:p>
          <a:p>
            <a:r>
              <a:rPr lang="sr-Cyrl-RS" dirty="0" smtClean="0"/>
              <a:t>Када је постељица срасла за зид материце и када се после ручне настави јако крварење</a:t>
            </a:r>
          </a:p>
          <a:p>
            <a:r>
              <a:rPr lang="sr-Cyrl-RS" dirty="0" smtClean="0"/>
              <a:t>Врши се у општој анестезији, мокраћна бешика се испразни катетром</a:t>
            </a:r>
          </a:p>
          <a:p>
            <a:r>
              <a:rPr lang="sr-Cyrl-RS" dirty="0" smtClean="0"/>
              <a:t>Користи се Бумова велика и тупа кирета и тако се смањује могућност перфорације</a:t>
            </a:r>
          </a:p>
          <a:p>
            <a:r>
              <a:rPr lang="sr-Cyrl-RS" dirty="0" smtClean="0"/>
              <a:t>Знаци празне материце су добра контрактилост,ресак звук приликом повлачења кирете светла и пенушава крв</a:t>
            </a:r>
          </a:p>
          <a:p>
            <a:r>
              <a:rPr lang="sr-Cyrl-RS" dirty="0" smtClean="0"/>
              <a:t>По завршеној интервенцији ординирају се антибиотици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1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Патолошки </a:t>
            </a:r>
            <a:r>
              <a:rPr lang="sr-Cyrl-RS" dirty="0" smtClean="0"/>
              <a:t>пуерпериум- инфекција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Cyrl-RS" dirty="0" smtClean="0"/>
              <a:t>Настаје асцедентним путем,ширењем инфекције из порођајних путева</a:t>
            </a:r>
          </a:p>
          <a:p>
            <a:r>
              <a:rPr lang="sr-Cyrl-RS" dirty="0" smtClean="0"/>
              <a:t>Повреде меког порођајног пута или одлубљене постељице у материци- улазни пут инфективног агенса</a:t>
            </a:r>
          </a:p>
          <a:p>
            <a:r>
              <a:rPr lang="sr-Cyrl-RS" dirty="0" smtClean="0"/>
              <a:t>Могу бити егзогене и ендогене</a:t>
            </a:r>
          </a:p>
          <a:p>
            <a:r>
              <a:rPr lang="sr-Cyrl-RS" dirty="0" smtClean="0"/>
              <a:t>Узрочници су најчешће стрептококе,стафилококе,цревне бактерије,гонококе, знатно ређе анаеробне бактерије,салмонела и клостридијум.</a:t>
            </a:r>
          </a:p>
          <a:p>
            <a:r>
              <a:rPr lang="sr-Cyrl-RS" dirty="0" smtClean="0"/>
              <a:t>Инфекција може бити локална(улкус,ендометритис), регионална (аднекситис,параметритис) или генерализована(перитонитис,сепса)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36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Патолошки пуерпериум- инфекција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Cyrl-RS" b="1" dirty="0" smtClean="0"/>
              <a:t>Пуерални улкус</a:t>
            </a:r>
          </a:p>
          <a:p>
            <a:r>
              <a:rPr lang="sr-Cyrl-RS" dirty="0" smtClean="0"/>
              <a:t>Улкус настаје на месту расцепа перинеума,вулве или вагине, када до њих доспеју патогене клице</a:t>
            </a:r>
          </a:p>
          <a:p>
            <a:r>
              <a:rPr lang="sr-Cyrl-RS" dirty="0" smtClean="0"/>
              <a:t>општи симптоми инфекције су слабо изрежени</a:t>
            </a:r>
          </a:p>
          <a:p>
            <a:r>
              <a:rPr lang="sr-Cyrl-RS" dirty="0" smtClean="0"/>
              <a:t> лечење уклањање шавова,локално се врши дензинфекција и примена антибиоктика</a:t>
            </a:r>
          </a:p>
          <a:p>
            <a:r>
              <a:rPr lang="sr-Cyrl-RS" b="1" dirty="0" smtClean="0"/>
              <a:t>Пуерални ендометритис</a:t>
            </a:r>
          </a:p>
          <a:p>
            <a:r>
              <a:rPr lang="sr-Cyrl-RS" dirty="0" smtClean="0"/>
              <a:t>Клица улази приликом прегледа или акушерских интервенција при порођају, превременог пуцања водењака као и заостајања делова плаценте и овојака у материци</a:t>
            </a:r>
          </a:p>
          <a:p>
            <a:r>
              <a:rPr lang="sr-Cyrl-RS" dirty="0" smtClean="0"/>
              <a:t>Најчешће захвата само слузокожу</a:t>
            </a:r>
          </a:p>
          <a:p>
            <a:r>
              <a:rPr lang="sr-Cyrl-RS" dirty="0" smtClean="0"/>
              <a:t>Општи знаци инфекције су присутни,отицање лохија је успорено услед физичке баријере,лохије су крваве са примесама гноја</a:t>
            </a:r>
          </a:p>
          <a:p>
            <a:r>
              <a:rPr lang="sr-Cyrl-RS" dirty="0" smtClean="0"/>
              <a:t>Лечење антибиотици,утеротоници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05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Патолошки пуерпериум- инфекција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b="1" dirty="0" smtClean="0"/>
              <a:t>Пуерални параметритис</a:t>
            </a:r>
          </a:p>
          <a:p>
            <a:r>
              <a:rPr lang="sr-Cyrl-RS" dirty="0" smtClean="0"/>
              <a:t>Инфекција се шири лимфогено обично захвата бочне параметрије, у клиничкој слици доминира бол у малој карлици и повећана температура а приликом вагиналног прегледа у пределу параметрија постоји непокретан инфилтрат, терапија су антибиотици</a:t>
            </a:r>
          </a:p>
          <a:p>
            <a:r>
              <a:rPr lang="sr-Cyrl-RS" b="1" dirty="0" smtClean="0"/>
              <a:t>Пуерални аднекситис</a:t>
            </a:r>
          </a:p>
          <a:p>
            <a:r>
              <a:rPr lang="sr-Cyrl-RS" dirty="0" smtClean="0"/>
              <a:t>Инфекција се шири каналикуларно, лако се слепљују фимбрије и настаје </a:t>
            </a:r>
            <a:r>
              <a:rPr lang="sr-Latn-RS" i="1" dirty="0" smtClean="0"/>
              <a:t>piosalpinks </a:t>
            </a:r>
            <a:r>
              <a:rPr lang="sr-Cyrl-RS" dirty="0" smtClean="0"/>
              <a:t>ширећи се на оваријуме настаје </a:t>
            </a:r>
            <a:r>
              <a:rPr lang="sr-Latn-RS" i="1" dirty="0" smtClean="0"/>
              <a:t>tuboovarijalni apsces</a:t>
            </a:r>
            <a:r>
              <a:rPr lang="sr-Cyrl-RS" i="1" dirty="0" smtClean="0"/>
              <a:t>, </a:t>
            </a:r>
            <a:r>
              <a:rPr lang="sr-Cyrl-RS" dirty="0" smtClean="0"/>
              <a:t>у клиничкој слици доминирају симптоми као код параметритиса и бимануелним прегледом палпирају се нејасно ограничене болне тумефакције, терапија су антибиотици</a:t>
            </a:r>
            <a:endParaRPr lang="sr-Cyrl-RS" i="1" dirty="0" smtClean="0"/>
          </a:p>
        </p:txBody>
      </p:sp>
    </p:spTree>
    <p:extLst>
      <p:ext uri="{BB962C8B-B14F-4D97-AF65-F5344CB8AC3E}">
        <p14:creationId xmlns:p14="http://schemas.microsoft.com/office/powerpoint/2010/main" val="396613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Патолошки </a:t>
            </a:r>
            <a:r>
              <a:rPr lang="sr-Cyrl-RS" dirty="0" smtClean="0"/>
              <a:t>пуерпериум-</a:t>
            </a:r>
            <a:r>
              <a:rPr lang="en-US" dirty="0" smtClean="0"/>
              <a:t> </a:t>
            </a:r>
            <a:r>
              <a:rPr lang="sr-Cyrl-RS" dirty="0" smtClean="0"/>
              <a:t>тромбоемболијске компликације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Настакну тромба у првим данима пуерперијума доприносе успорење крвне струје, повећана коагубилност крви и микротрауме зида вена</a:t>
            </a:r>
          </a:p>
          <a:p>
            <a:r>
              <a:rPr lang="sr-Cyrl-RS" dirty="0" smtClean="0"/>
              <a:t>Углавном у венама доњих ектремитета</a:t>
            </a:r>
          </a:p>
          <a:p>
            <a:r>
              <a:rPr lang="sr-Cyrl-RS" dirty="0" smtClean="0"/>
              <a:t>Опасност за настанак плућне емболије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41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Патолошки пуерпериум-</a:t>
            </a:r>
            <a:r>
              <a:rPr lang="en-US" dirty="0"/>
              <a:t> </a:t>
            </a:r>
            <a:r>
              <a:rPr lang="sr-Cyrl-RS" dirty="0"/>
              <a:t>тромбоемболијске компликације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Cyrl-RS" b="1" dirty="0" smtClean="0"/>
              <a:t>Венска тромбоза</a:t>
            </a:r>
          </a:p>
          <a:p>
            <a:r>
              <a:rPr lang="sr-Cyrl-RS" dirty="0" smtClean="0"/>
              <a:t>Углавном у венама доњих ектремитета </a:t>
            </a:r>
          </a:p>
          <a:p>
            <a:r>
              <a:rPr lang="sr-Cyrl-RS" dirty="0" smtClean="0"/>
              <a:t>Симптоми су убрзан пулс,повишена температура,узнемиреност болеснице,црвенило и бол на одређеном делу ноге</a:t>
            </a:r>
          </a:p>
          <a:p>
            <a:r>
              <a:rPr lang="sr-Cyrl-RS" dirty="0" smtClean="0"/>
              <a:t>Лечење: мировање, подизање оболеле ноге за 15-20 степени,одринирање хепарина и аналгетика</a:t>
            </a:r>
          </a:p>
          <a:p>
            <a:r>
              <a:rPr lang="sr-Cyrl-RS" b="1" dirty="0" smtClean="0"/>
              <a:t>Плућна емболија</a:t>
            </a:r>
          </a:p>
          <a:p>
            <a:r>
              <a:rPr lang="sr-Cyrl-RS" dirty="0" smtClean="0"/>
              <a:t>Тромб из вена ношен циркулацијом доспева до десног срца и плућа и доводи до запушења неке од пулмоланлних крвних судова</a:t>
            </a:r>
          </a:p>
          <a:p>
            <a:r>
              <a:rPr lang="sr-Cyrl-RS" dirty="0" smtClean="0"/>
              <a:t>Клиничка слика су бол у грудима,недостатак ваздуха,страх, узнемиреност пацијенткиње</a:t>
            </a:r>
          </a:p>
          <a:p>
            <a:r>
              <a:rPr lang="sr-Cyrl-RS" dirty="0" smtClean="0"/>
              <a:t>Уколику је мањи тромб настаје плућни инфаркт</a:t>
            </a:r>
          </a:p>
          <a:p>
            <a:r>
              <a:rPr lang="sr-Cyrl-RS" dirty="0" smtClean="0"/>
              <a:t>Лечење је давање хепарина,оксигенација,давање аналгетика,бронходилататора и седатива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44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Патолошки </a:t>
            </a:r>
            <a:r>
              <a:rPr lang="sr-Cyrl-RS" dirty="0" smtClean="0"/>
              <a:t>пуерпериум- обољења уринарног тракта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b="1" dirty="0" smtClean="0"/>
              <a:t>Поремећај отицања мокраће</a:t>
            </a:r>
          </a:p>
          <a:p>
            <a:r>
              <a:rPr lang="sr-Cyrl-RS" dirty="0" smtClean="0"/>
              <a:t>Ретенција може бити услед оштећења мокраћне бешике или уретре у току порођаја, хипотонија зида бешике или психогени разлози</a:t>
            </a:r>
          </a:p>
          <a:p>
            <a:r>
              <a:rPr lang="sr-Cyrl-RS" dirty="0" smtClean="0"/>
              <a:t>Инконтиненција се јавља услед оштећења зида сфинктера, стварања фистула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51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Пуерпериум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Започиње након рађања постељице</a:t>
            </a:r>
          </a:p>
          <a:p>
            <a:r>
              <a:rPr lang="sr-Cyrl-RS" dirty="0" smtClean="0"/>
              <a:t>Траје 6-8 недеља</a:t>
            </a:r>
          </a:p>
          <a:p>
            <a:r>
              <a:rPr lang="sr-Cyrl-RS" dirty="0" smtClean="0"/>
              <a:t>Анатомске и физиолошке промене на гениталним и екстрагениталним органима</a:t>
            </a:r>
          </a:p>
          <a:p>
            <a:r>
              <a:rPr lang="sr-Cyrl-RS" dirty="0" smtClean="0"/>
              <a:t>Може бити физиолошки и патолошки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44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Патолошки пуерпериум- обољења уринарног тракта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b="1" dirty="0" smtClean="0"/>
              <a:t>Запаљење уринарног тракта</a:t>
            </a:r>
          </a:p>
          <a:p>
            <a:r>
              <a:rPr lang="sr-Cyrl-RS" dirty="0" smtClean="0"/>
              <a:t>Настаје због дилатације мокраћних путева у трудноћи и успореног тока отицања мокраће, због нагњечења зида бешике приликом порођаја или уношења клица катетером</a:t>
            </a:r>
          </a:p>
          <a:p>
            <a:r>
              <a:rPr lang="sr-Cyrl-RS" dirty="0" smtClean="0"/>
              <a:t>Манифестација су учестало мокрење, печење приликом мокрења, бол</a:t>
            </a:r>
          </a:p>
          <a:p>
            <a:r>
              <a:rPr lang="sr-Cyrl-RS" dirty="0" smtClean="0"/>
              <a:t>Лабораторијски преглед показује бактериурију и пиурију</a:t>
            </a:r>
          </a:p>
          <a:p>
            <a:r>
              <a:rPr lang="sr-Cyrl-RS" dirty="0" smtClean="0"/>
              <a:t>Лечење су антибиотици према антибиограму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77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Патолошки </a:t>
            </a:r>
            <a:r>
              <a:rPr lang="sr-Cyrl-RS" dirty="0" smtClean="0"/>
              <a:t>пуерпериум- обољење дојке у пуерперијуму</a:t>
            </a:r>
            <a:br>
              <a:rPr lang="sr-Cyrl-R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b="1" dirty="0" smtClean="0"/>
              <a:t>Рагаде брадавица дојки</a:t>
            </a:r>
          </a:p>
          <a:p>
            <a:r>
              <a:rPr lang="sr-Cyrl-RS" dirty="0" smtClean="0"/>
              <a:t>Оштећење епитела у виду малих расцепа или фисура које су зракасто распоређене од врха ка бази брадавица</a:t>
            </a:r>
          </a:p>
          <a:p>
            <a:r>
              <a:rPr lang="sr-Cyrl-RS" dirty="0" smtClean="0"/>
              <a:t>Бол приликом дојења, улазна врата инфекције</a:t>
            </a:r>
          </a:p>
          <a:p>
            <a:r>
              <a:rPr lang="sr-Cyrl-RS" dirty="0" smtClean="0"/>
              <a:t>Лечење површину сушити, прекрити газом, масти које поспешују епителизацију</a:t>
            </a:r>
          </a:p>
          <a:p>
            <a:pPr marL="0" indent="0">
              <a:buNone/>
            </a:pPr>
            <a:endParaRPr lang="sr-Cyrl-R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39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Патолошки пуерпериум- обољење дојке у пуерперијуму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b="1" dirty="0" smtClean="0"/>
              <a:t>Запаљење дојке-маститис</a:t>
            </a:r>
          </a:p>
          <a:p>
            <a:r>
              <a:rPr lang="sr-Cyrl-RS" dirty="0" smtClean="0"/>
              <a:t>Маститис најчешће се јавља у 2. или 3. недељи после порођаја</a:t>
            </a:r>
          </a:p>
          <a:p>
            <a:r>
              <a:rPr lang="sr-Cyrl-RS" dirty="0" smtClean="0"/>
              <a:t>Лакше настаје на терену рагада</a:t>
            </a:r>
          </a:p>
          <a:p>
            <a:r>
              <a:rPr lang="sr-Cyrl-RS" dirty="0" smtClean="0"/>
              <a:t>Узрочник готову увек стафилокок</a:t>
            </a:r>
          </a:p>
          <a:p>
            <a:r>
              <a:rPr lang="sr-Cyrl-RS" dirty="0" smtClean="0"/>
              <a:t>Јавља се јак бол,оток, црвенило дојке, повишена температура, код узнапредовалог процеса формира се инфилтрат и апсцес</a:t>
            </a:r>
          </a:p>
          <a:p>
            <a:r>
              <a:rPr lang="sr-Cyrl-RS" dirty="0" smtClean="0"/>
              <a:t>Лечење- хладне облоге,антибиотици,подстицање дојења, уколико постоје велики апсцеси онда инцизија и дренажа</a:t>
            </a:r>
          </a:p>
        </p:txBody>
      </p:sp>
    </p:spTree>
    <p:extLst>
      <p:ext uri="{BB962C8B-B14F-4D97-AF65-F5344CB8AC3E}">
        <p14:creationId xmlns:p14="http://schemas.microsoft.com/office/powerpoint/2010/main" val="403366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Приказ случаја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Cyrl-RS" dirty="0" smtClean="0"/>
              <a:t>Пацијенткиња стара 32 године гојазна 2.дана пуерпериума пете трудноће са позитивном анамнезом претерминских контракција и прееклампсијом се јавља због константног пелвичног бола и фебрилности 38,3 °</a:t>
            </a:r>
            <a:r>
              <a:rPr lang="sr-Latn-RS" dirty="0" smtClean="0"/>
              <a:t>C </a:t>
            </a:r>
            <a:r>
              <a:rPr lang="sr-Cyrl-RS" dirty="0" smtClean="0"/>
              <a:t>након терминског вагиналног порођаја. На прегледу има лохије нормалне количине непријатног мириса. Лабараторијске анализе показују леукоцитозу и анемију</a:t>
            </a:r>
          </a:p>
          <a:p>
            <a:pPr marL="0" indent="0">
              <a:buNone/>
            </a:pPr>
            <a:r>
              <a:rPr lang="sr-Cyrl-RS" dirty="0" smtClean="0"/>
              <a:t>Ртг снимак карлице показује дистензију препонске симфизе 3,75 цм. </a:t>
            </a:r>
            <a:r>
              <a:rPr lang="sr-Latn-RS" dirty="0" smtClean="0"/>
              <a:t>MRI </a:t>
            </a:r>
            <a:r>
              <a:rPr lang="sr-Cyrl-RS" dirty="0" smtClean="0"/>
              <a:t>снимак карлице и лумбалне кичме не показује апсцес нити хематом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25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0" y="979487"/>
            <a:ext cx="10515600" cy="1325563"/>
          </a:xfrm>
        </p:spPr>
        <p:txBody>
          <a:bodyPr/>
          <a:lstStyle/>
          <a:p>
            <a:r>
              <a:rPr lang="sr-Cyrl-RS" dirty="0" smtClean="0"/>
              <a:t>Приказ случаја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Pelvic-X-ray-showing-diastases-of-the-pubic-symphysis-measuring-3.75-c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780" y="1642268"/>
            <a:ext cx="4615007" cy="4838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46296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Приказ случаја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r-Cyrl-RS" dirty="0" smtClean="0"/>
              <a:t>Упућена је на даља испитивања</a:t>
            </a:r>
          </a:p>
          <a:p>
            <a:r>
              <a:rPr lang="sr-Cyrl-RS" dirty="0" smtClean="0"/>
              <a:t>Постала је тахикардична са температуром 38,9 °С и посуљано је на сепсу насталу због ендометритиса</a:t>
            </a:r>
          </a:p>
          <a:p>
            <a:r>
              <a:rPr lang="sr-Cyrl-RS" dirty="0" smtClean="0"/>
              <a:t>Дат јој је интравенски ампицилин и клиндамицин</a:t>
            </a:r>
          </a:p>
          <a:p>
            <a:r>
              <a:rPr lang="sr-Cyrl-RS" dirty="0" smtClean="0"/>
              <a:t>Следећег дана ћелијска култура је показала </a:t>
            </a:r>
            <a:r>
              <a:rPr lang="sr-Latn-RS" dirty="0" smtClean="0"/>
              <a:t>S</a:t>
            </a:r>
            <a:r>
              <a:rPr lang="en-US" i="1" dirty="0" err="1" smtClean="0"/>
              <a:t>treptococcus</a:t>
            </a:r>
            <a:r>
              <a:rPr lang="en-US" i="1" dirty="0"/>
              <a:t> </a:t>
            </a:r>
            <a:r>
              <a:rPr lang="en-US" i="1" dirty="0" err="1"/>
              <a:t>pyogenes</a:t>
            </a:r>
            <a:r>
              <a:rPr lang="en-US" dirty="0"/>
              <a:t> </a:t>
            </a:r>
            <a:r>
              <a:rPr lang="en-US" dirty="0" smtClean="0"/>
              <a:t>(</a:t>
            </a:r>
            <a:r>
              <a:rPr lang="sr-Cyrl-RS" dirty="0" smtClean="0"/>
              <a:t>група</a:t>
            </a:r>
            <a:r>
              <a:rPr lang="en-US" dirty="0" smtClean="0"/>
              <a:t> A)</a:t>
            </a:r>
            <a:r>
              <a:rPr lang="sr-Cyrl-RS" dirty="0" smtClean="0"/>
              <a:t>и</a:t>
            </a:r>
            <a:r>
              <a:rPr lang="en-US" dirty="0"/>
              <a:t> </a:t>
            </a:r>
            <a:r>
              <a:rPr lang="en-US" i="1" dirty="0"/>
              <a:t>Proteus </a:t>
            </a:r>
            <a:r>
              <a:rPr lang="en-US" i="1" dirty="0" smtClean="0"/>
              <a:t>mirabilis</a:t>
            </a:r>
            <a:endParaRPr lang="sr-Cyrl-RS" dirty="0"/>
          </a:p>
          <a:p>
            <a:r>
              <a:rPr lang="sr-Cyrl-RS" dirty="0" smtClean="0"/>
              <a:t>Уринокултура </a:t>
            </a:r>
            <a:r>
              <a:rPr lang="en-US" dirty="0"/>
              <a:t>80,000 </a:t>
            </a:r>
            <a:r>
              <a:rPr lang="en-US" dirty="0" err="1"/>
              <a:t>cfu</a:t>
            </a:r>
            <a:r>
              <a:rPr lang="en-US" dirty="0"/>
              <a:t>/mL  </a:t>
            </a:r>
            <a:r>
              <a:rPr lang="en-US" i="1" dirty="0"/>
              <a:t>Proteus </a:t>
            </a:r>
            <a:r>
              <a:rPr lang="en-US" i="1" dirty="0" smtClean="0"/>
              <a:t>mirabilis</a:t>
            </a:r>
            <a:endParaRPr lang="sr-Cyrl-RS" dirty="0" smtClean="0"/>
          </a:p>
          <a:p>
            <a:r>
              <a:rPr lang="sr-Cyrl-RS" dirty="0" smtClean="0"/>
              <a:t>Трећи дан хоспитализације пацијенткиња је била фебрилна,тахипноична,тахикардична,у хипоксији и продуктивно је кашљала</a:t>
            </a:r>
            <a:r>
              <a:rPr lang="en-US" dirty="0"/>
              <a:t> </a:t>
            </a:r>
            <a:r>
              <a:rPr lang="sr-Cyrl-RS" dirty="0" smtClean="0"/>
              <a:t>имала је билатерални визинг. СТ</a:t>
            </a:r>
            <a:r>
              <a:rPr lang="sr-Latn-RS" dirty="0" smtClean="0"/>
              <a:t> </a:t>
            </a:r>
            <a:r>
              <a:rPr lang="sr-Cyrl-RS" dirty="0" smtClean="0"/>
              <a:t>плућа- билатералне сенке. Болничка пнеумонија је дијагностикована</a:t>
            </a:r>
          </a:p>
          <a:p>
            <a:r>
              <a:rPr lang="sr-Cyrl-RS" dirty="0" smtClean="0"/>
              <a:t>Дат је азитромицин, ванкомицин, левофлоксацин и пиперацилин</a:t>
            </a:r>
          </a:p>
          <a:p>
            <a:r>
              <a:rPr lang="sr-Cyrl-RS" dirty="0" smtClean="0"/>
              <a:t>Седам дана након терапије нема знаке запаљена и искључен је ванкомицин и настављено је са цефртаксоном ради лечења МРСА и метрондалзолом</a:t>
            </a:r>
          </a:p>
          <a:p>
            <a:r>
              <a:rPr lang="sr-Cyrl-RS" dirty="0" smtClean="0"/>
              <a:t>Постала је асимптоматска и отпуштена је кући након 3 недеље се осећала добро</a:t>
            </a:r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71190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Фиозиолошки пуерпериум-промене на гениталним органима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sr-Cyrl-RS" b="1" dirty="0" smtClean="0"/>
              <a:t>Утерус</a:t>
            </a:r>
          </a:p>
          <a:p>
            <a:r>
              <a:rPr lang="sr-Cyrl-RS" dirty="0" smtClean="0"/>
              <a:t>Снажне контакције миометријума→смањење утерусних димензија</a:t>
            </a:r>
          </a:p>
          <a:p>
            <a:r>
              <a:rPr lang="sr-Cyrl-RS" dirty="0" smtClean="0"/>
              <a:t>24 сата након порођаја- утерус одговара величини 20. недеље</a:t>
            </a:r>
          </a:p>
          <a:p>
            <a:r>
              <a:rPr lang="sr-Cyrl-RS" dirty="0" smtClean="0"/>
              <a:t>48 сата након порођаја-утерус одговара величини 14. недење</a:t>
            </a:r>
          </a:p>
          <a:p>
            <a:r>
              <a:rPr lang="sr-Cyrl-RS" dirty="0" smtClean="0"/>
              <a:t>Крајем друге недеље не палпира се у абдоминалној шупљини</a:t>
            </a:r>
          </a:p>
          <a:p>
            <a:r>
              <a:rPr lang="sr-Cyrl-RS" dirty="0" smtClean="0"/>
              <a:t>Крајем треће недеље- утерус је тежак око 100 грама</a:t>
            </a:r>
          </a:p>
          <a:p>
            <a:r>
              <a:rPr lang="sr-Cyrl-RS" dirty="0" smtClean="0"/>
              <a:t>Брзу регресију омогућава ↓ броја и димензија мишићних ћелија</a:t>
            </a:r>
          </a:p>
          <a:p>
            <a:r>
              <a:rPr lang="sr-Cyrl-RS" dirty="0" smtClean="0"/>
              <a:t>Комплетна пролиферација ендометријума је у првих 16 дана и готово је идентична као и пролиферативна фаза менструационог циклуса</a:t>
            </a:r>
          </a:p>
          <a:p>
            <a:r>
              <a:rPr lang="sr-Cyrl-RS" dirty="0" smtClean="0"/>
              <a:t>Током првих дана пуерпериума из материце се одстрањује крвни садржај са некротичном децидуом који се назива лохије</a:t>
            </a:r>
          </a:p>
          <a:p>
            <a:r>
              <a:rPr lang="sr-Cyrl-RS" dirty="0" smtClean="0"/>
              <a:t>У првој недељи лохије су претежно крваве</a:t>
            </a:r>
          </a:p>
          <a:p>
            <a:r>
              <a:rPr lang="sr-Cyrl-RS" dirty="0" smtClean="0"/>
              <a:t>У другој недељи лохије су мрко жуте</a:t>
            </a:r>
          </a:p>
          <a:p>
            <a:r>
              <a:rPr lang="sr-Cyrl-RS" dirty="0" smtClean="0"/>
              <a:t>У трећој недељи се обезбојавају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14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Физиолошки пуерпериум-промене </a:t>
            </a:r>
            <a:r>
              <a:rPr lang="sr-Cyrl-RS" dirty="0"/>
              <a:t>на гениталним органима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r-Cyrl-RS" b="1" dirty="0" smtClean="0"/>
              <a:t>Цервикс</a:t>
            </a:r>
          </a:p>
          <a:p>
            <a:r>
              <a:rPr lang="sr-Cyrl-RS" dirty="0" smtClean="0"/>
              <a:t>након рађања посетљице мускулатура цервикса добија тонус</a:t>
            </a:r>
          </a:p>
          <a:p>
            <a:r>
              <a:rPr lang="sr-Cyrl-RS" dirty="0" smtClean="0"/>
              <a:t>Током 2-3 дана пуерпериума у потпуности је формиран али је идаље дилатиран 2-3 цм</a:t>
            </a:r>
          </a:p>
          <a:p>
            <a:r>
              <a:rPr lang="sr-Cyrl-RS" dirty="0" smtClean="0"/>
              <a:t>Стромални едем и екстрацелуларни инфилтрат може трајати 3-4 наредна месеца </a:t>
            </a:r>
          </a:p>
          <a:p>
            <a:r>
              <a:rPr lang="sr-Cyrl-RS" b="1" dirty="0" smtClean="0"/>
              <a:t>Вулва и вагина</a:t>
            </a:r>
            <a:endParaRPr lang="sr-Cyrl-RS" b="1" dirty="0"/>
          </a:p>
          <a:p>
            <a:r>
              <a:rPr lang="sr-Cyrl-RS" dirty="0" smtClean="0"/>
              <a:t>Непосредно после порођаја вагинални набори нису видљиви и вагина је едематозна</a:t>
            </a:r>
          </a:p>
          <a:p>
            <a:r>
              <a:rPr lang="sr-Cyrl-RS" dirty="0" smtClean="0"/>
              <a:t>Репарација набора и регресија едема- 3 недеље након порођаја</a:t>
            </a:r>
          </a:p>
          <a:p>
            <a:r>
              <a:rPr lang="sr-Cyrl-RS" dirty="0" smtClean="0"/>
              <a:t>Комплетна регресија- 6 недеља након порођаја</a:t>
            </a:r>
          </a:p>
          <a:p>
            <a:r>
              <a:rPr lang="sr-Cyrl-RS" dirty="0" smtClean="0"/>
              <a:t>После инволуције може заостати степен мишићне релаксације који се касније манифестује као спад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70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Физиолошки пуерпериум-промене </a:t>
            </a:r>
            <a:r>
              <a:rPr lang="sr-Cyrl-RS" dirty="0"/>
              <a:t>на гениталним органима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Cyrl-RS" b="1" dirty="0" smtClean="0"/>
              <a:t>Успостављање менструационог циклуса-индивидуално</a:t>
            </a:r>
            <a:endParaRPr lang="en-US" b="1" dirty="0" smtClean="0"/>
          </a:p>
          <a:p>
            <a:r>
              <a:rPr lang="sr-Cyrl-RS" dirty="0" smtClean="0"/>
              <a:t>Код жена које не доје циклус се успоставља 8-10 недеља након порођаја</a:t>
            </a:r>
          </a:p>
          <a:p>
            <a:r>
              <a:rPr lang="sr-Cyrl-RS" dirty="0" smtClean="0"/>
              <a:t>Код неких жене се интермитентно крварење може јавити и за време пуерпериума(тада је потребно искључити патолошке узроке)</a:t>
            </a:r>
          </a:p>
          <a:p>
            <a:r>
              <a:rPr lang="sr-Cyrl-RS" dirty="0" smtClean="0"/>
              <a:t>Код жена које доје циклус се успоставља 17-18 недеља након порођаја</a:t>
            </a:r>
          </a:p>
          <a:p>
            <a:r>
              <a:rPr lang="sr-Cyrl-RS" dirty="0" smtClean="0"/>
              <a:t>Менструација која се јави у првих  6 недеља је ановулаторна</a:t>
            </a:r>
          </a:p>
          <a:p>
            <a:r>
              <a:rPr lang="sr-Cyrl-RS" dirty="0" smtClean="0"/>
              <a:t>Ниво </a:t>
            </a:r>
            <a:r>
              <a:rPr lang="el-GR" dirty="0" smtClean="0"/>
              <a:t>β</a:t>
            </a:r>
            <a:r>
              <a:rPr lang="sr-Cyrl-RS" dirty="0" smtClean="0"/>
              <a:t> нС</a:t>
            </a:r>
            <a:r>
              <a:rPr lang="sr-Latn-RS" dirty="0" smtClean="0"/>
              <a:t>G</a:t>
            </a:r>
            <a:r>
              <a:rPr lang="sr-Cyrl-RS" dirty="0" smtClean="0"/>
              <a:t> у пуерпериуму нагло опада првих 4-5 сати затим постепено 32 сата након порођаја. Комплетна елиминација-током 15 дана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0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Физиолошки </a:t>
            </a:r>
            <a:r>
              <a:rPr lang="sr-Cyrl-RS" dirty="0" smtClean="0"/>
              <a:t>пуерпериум- екстрагенитални органи и системи орга</a:t>
            </a:r>
            <a:r>
              <a:rPr lang="sr-Cyrl-RS" dirty="0"/>
              <a:t>н</a:t>
            </a:r>
            <a:r>
              <a:rPr lang="sr-Cyrl-RS" dirty="0" smtClean="0"/>
              <a:t>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r-Latn-RS" dirty="0" smtClean="0"/>
              <a:t>KVS-</a:t>
            </a:r>
            <a:r>
              <a:rPr lang="sr-Cyrl-RS" dirty="0" smtClean="0"/>
              <a:t> губи се крв током порођаја,повећава се диуреза и периферна венска резистенција па се волумен у првих 72 сата смањује за 20%, смањује се срчана фреквенца,контрактилност миокарда и крвни притисак</a:t>
            </a:r>
          </a:p>
          <a:p>
            <a:r>
              <a:rPr lang="sr-Cyrl-RS" dirty="0" smtClean="0"/>
              <a:t>Уринарни тракт-смањен прток крви кроз бубреге,смањена гломерулска филтрација,клиренс креатинина,месецима након се дилатиране бубрежне чашице,уретра и мокраћна бешика враћају на нормалу</a:t>
            </a:r>
          </a:p>
          <a:p>
            <a:r>
              <a:rPr lang="sr-Cyrl-RS" dirty="0" smtClean="0"/>
              <a:t>Јетра-повећана синтеза имуноглобулина,протеина плазме,фибриногена,фактура коагулације,церулоплазмина и тиреоглобулина се у 3. недељи пуерпериума враћа у нормалу</a:t>
            </a:r>
          </a:p>
          <a:p>
            <a:r>
              <a:rPr lang="sr-Cyrl-RS" dirty="0" smtClean="0"/>
              <a:t>Гастроинтестинални тракт- смањен моталитет</a:t>
            </a:r>
          </a:p>
          <a:p>
            <a:r>
              <a:rPr lang="sr-Cyrl-RS" dirty="0" smtClean="0"/>
              <a:t>Предњи трбушни зид- у првим данима је опуштен и млохав, потом се враћа тонус </a:t>
            </a:r>
            <a:r>
              <a:rPr lang="sr-Latn-RS" i="1" dirty="0" smtClean="0"/>
              <a:t>mm. </a:t>
            </a:r>
            <a:r>
              <a:rPr lang="sr-Latn-RS" i="1" dirty="0"/>
              <a:t>r</a:t>
            </a:r>
            <a:r>
              <a:rPr lang="sr-Latn-RS" i="1" dirty="0" smtClean="0"/>
              <a:t>ectus abdominus-a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95455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Патолошки пуерпериум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Крварење</a:t>
            </a:r>
          </a:p>
          <a:p>
            <a:r>
              <a:rPr lang="sr-Cyrl-RS" dirty="0" smtClean="0"/>
              <a:t>Инфекције</a:t>
            </a:r>
          </a:p>
          <a:p>
            <a:r>
              <a:rPr lang="sr-Cyrl-RS" dirty="0" smtClean="0"/>
              <a:t>Тромбоемболијска болест</a:t>
            </a:r>
          </a:p>
          <a:p>
            <a:r>
              <a:rPr lang="sr-Cyrl-RS" dirty="0" smtClean="0"/>
              <a:t>Обољење уринарног тракта</a:t>
            </a:r>
          </a:p>
          <a:p>
            <a:r>
              <a:rPr lang="sr-Cyrl-RS" dirty="0" smtClean="0"/>
              <a:t>Обољење дојке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7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Патолошки </a:t>
            </a:r>
            <a:r>
              <a:rPr lang="sr-Cyrl-RS" dirty="0" smtClean="0"/>
              <a:t>пуерпериум- крварење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Крварење у првом послепорођајном дану које је &gt; од 1000 </a:t>
            </a:r>
            <a:r>
              <a:rPr lang="sr-Latn-RS" dirty="0" smtClean="0"/>
              <a:t>ml </a:t>
            </a:r>
            <a:r>
              <a:rPr lang="sr-Cyrl-RS" dirty="0" smtClean="0"/>
              <a:t>или значајно крварење у неком напредно периоду пуерперијума се назива пуерпералном хеморагијом</a:t>
            </a:r>
          </a:p>
          <a:p>
            <a:r>
              <a:rPr lang="sr-Cyrl-RS" dirty="0" smtClean="0"/>
              <a:t>Настају нагло и неочекивано и захтевајуу хитне мере заустављања и надокнаде изгубљене крви</a:t>
            </a:r>
          </a:p>
          <a:p>
            <a:r>
              <a:rPr lang="sr-Cyrl-RS" dirty="0" smtClean="0"/>
              <a:t>Најчешће настају због хипотоније миометријума и повреде порођајног канала али треба мислити и на могућност заосталих делова постељице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44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Патолошки пуерпериум- крварење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r-Cyrl-RS" b="1" dirty="0" smtClean="0"/>
              <a:t>Хипотонија материчног мишића</a:t>
            </a:r>
          </a:p>
          <a:p>
            <a:r>
              <a:rPr lang="sr-Cyrl-RS" dirty="0" smtClean="0"/>
              <a:t>Најчешћи узрок</a:t>
            </a:r>
          </a:p>
          <a:p>
            <a:r>
              <a:rPr lang="sr-Cyrl-RS" dirty="0" smtClean="0"/>
              <a:t>Јавља се у раном пуерпериуму</a:t>
            </a:r>
          </a:p>
          <a:p>
            <a:r>
              <a:rPr lang="sr-Cyrl-RS" dirty="0" smtClean="0"/>
              <a:t>Обилна су и лако доводе до хеморагичног шока</a:t>
            </a:r>
          </a:p>
          <a:p>
            <a:r>
              <a:rPr lang="sr-Cyrl-RS" dirty="0" smtClean="0"/>
              <a:t>Узроци хипотоније су бројни(вишеплодне трудноће,крупан плод,полихидроамнион,мултипаритет,дуг порођај,миоми,хориоамнионитис)</a:t>
            </a:r>
          </a:p>
          <a:p>
            <a:r>
              <a:rPr lang="sr-Cyrl-RS" dirty="0" smtClean="0"/>
              <a:t>Примењују се утеротоници,бимануелна компресија утеруса,тампонада кавума дугачком газом а ако се не заустави крварење тим методама врши се субтотална и тотална хистеректомија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35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1431</Words>
  <Application>Microsoft Office PowerPoint</Application>
  <PresentationFormat>Widescreen</PresentationFormat>
  <Paragraphs>159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Физиолошки и патолошки пуерпериум</vt:lpstr>
      <vt:lpstr>Пуерпериум </vt:lpstr>
      <vt:lpstr>Фиозиолошки пуерпериум-промене на гениталним органима</vt:lpstr>
      <vt:lpstr>Физиолошки пуерпериум-промене на гениталним органима</vt:lpstr>
      <vt:lpstr>Физиолошки пуерпериум-промене на гениталним органима</vt:lpstr>
      <vt:lpstr>Физиолошки пуерпериум- екстрагенитални органи и системи органа</vt:lpstr>
      <vt:lpstr>Патолошки пуерпериум</vt:lpstr>
      <vt:lpstr>Патолошки пуерпериум- крварење</vt:lpstr>
      <vt:lpstr>Патолошки пуерпериум- крварење</vt:lpstr>
      <vt:lpstr>Патолошки пуерпериум- крварење</vt:lpstr>
      <vt:lpstr>Ревизија материчне шупљине</vt:lpstr>
      <vt:lpstr>Ревизија материчне шупљине</vt:lpstr>
      <vt:lpstr>Ревизија материчне шупљине</vt:lpstr>
      <vt:lpstr>Патолошки пуерпериум- инфекција</vt:lpstr>
      <vt:lpstr>Патолошки пуерпериум- инфекција</vt:lpstr>
      <vt:lpstr>Патолошки пуерпериум- инфекција</vt:lpstr>
      <vt:lpstr>Патолошки пуерпериум- тромбоемболијске компликације</vt:lpstr>
      <vt:lpstr>Патолошки пуерпериум- тромбоемболијске компликације</vt:lpstr>
      <vt:lpstr>Патолошки пуерпериум- обољења уринарног тракта</vt:lpstr>
      <vt:lpstr>Патолошки пуерпериум- обољења уринарног тракта</vt:lpstr>
      <vt:lpstr>Патолошки пуерпериум- обољење дојке у пуерперијуму </vt:lpstr>
      <vt:lpstr>Патолошки пуерпериум- обољење дојке у пуерперијуму</vt:lpstr>
      <vt:lpstr>Приказ случаја</vt:lpstr>
      <vt:lpstr>Приказ случаја</vt:lpstr>
      <vt:lpstr>Приказ случаја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nidza</cp:lastModifiedBy>
  <cp:revision>50</cp:revision>
  <dcterms:created xsi:type="dcterms:W3CDTF">2021-01-19T11:27:51Z</dcterms:created>
  <dcterms:modified xsi:type="dcterms:W3CDTF">2022-02-21T19:07:35Z</dcterms:modified>
</cp:coreProperties>
</file>